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1" r:id="rId3"/>
    <p:sldId id="355" r:id="rId4"/>
    <p:sldId id="333" r:id="rId5"/>
    <p:sldId id="334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70" r:id="rId14"/>
    <p:sldId id="371" r:id="rId15"/>
    <p:sldId id="372" r:id="rId16"/>
    <p:sldId id="367" r:id="rId17"/>
    <p:sldId id="368" r:id="rId18"/>
    <p:sldId id="369" r:id="rId19"/>
    <p:sldId id="373" r:id="rId20"/>
    <p:sldId id="374" r:id="rId21"/>
    <p:sldId id="375" r:id="rId22"/>
    <p:sldId id="376" r:id="rId23"/>
    <p:sldId id="377" r:id="rId24"/>
    <p:sldId id="378" r:id="rId2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410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072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610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84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D4D2D0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D4D2D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9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6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D4D2D0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D4D2D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D4D2D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7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8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13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30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2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501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4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9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358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232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66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90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086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556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818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6D7E-9512-4ED3-AEF9-02623C033DCE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F8D0F-62FC-4913-A560-BF8C98912A8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875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0B5AEE-1E64-4942-B826-832A05BAAD10}" type="datetimeFigureOut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24/07/61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3C8747-C785-47E6-AB03-FB9D305BBCB8}" type="slidenum">
              <a:rPr lang="th-TH" smtClean="0">
                <a:solidFill>
                  <a:srgbClr val="3B3B3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3B3B3B">
                  <a:shade val="90000"/>
                </a:srgbClr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96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7174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6350">
                  <a:solidFill>
                    <a:srgbClr val="CCAF0A">
                      <a:lumMod val="75000"/>
                    </a:srgbClr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อุปกรณ์ประมวลผลหลัก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6500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กิจการค้าร่วม </a:t>
            </a:r>
            <a:r>
              <a:rPr lang="en-US" sz="4000" b="1" dirty="0">
                <a:solidFill>
                  <a:prstClr val="black"/>
                </a:solidFill>
                <a:latin typeface="TH Sarabun New" pitchFamily="34" charset="-34"/>
                <a:cs typeface="TH Sarabun New" pitchFamily="34" charset="-34"/>
              </a:rPr>
              <a:t>EEC A-Group</a:t>
            </a:r>
            <a:endParaRPr lang="th-TH" sz="4000" b="1" dirty="0">
              <a:solidFill>
                <a:prstClr val="black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2" y="42228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n w="6350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การอบรมเชิงปฏิบัติการสำหรับผู้ดูแลระบบ </a:t>
            </a:r>
            <a:r>
              <a:rPr lang="en-US" sz="3600" b="1" dirty="0">
                <a:ln w="6350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(Admin)</a:t>
            </a:r>
            <a:endParaRPr lang="th-TH" sz="3600" b="1" dirty="0">
              <a:ln w="6350">
                <a:solidFill>
                  <a:schemeClr val="bg2">
                    <a:lumMod val="9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665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fans cooling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ในโครงการนี้เราจะทำการใส่พัดลมระบายความร้อนจำนวน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9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 เนื่องจากตัวเบลดจะมีอุณหภูมิที่สูงเมื่อมีการประมวลผลข้อมูลมาก ๆ ทำให้ต้องมีตัวจัดการความร้อนที่เกิดจากภายในตัวเครื่อง ดังนั้นจึงต้องมีตัวอุปกรณ์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Fans Cooling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เข้ามาจัดการความร้อนภายในเครื่อง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 descr="à¸à¸¥à¸à¸²à¸£à¸à¹à¸à¸«à¸²à¸£à¸¹à¸à¸ à¸²à¸à¸ªà¸³à¸«à¸£à¸±à¸ fan cooling for m1000e">
            <a:extLst>
              <a:ext uri="{FF2B5EF4-FFF2-40B4-BE49-F238E27FC236}">
                <a16:creationId xmlns:a16="http://schemas.microsoft.com/office/drawing/2014/main" id="{5DF561A2-2097-49BA-86D4-A77EA141D5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72816"/>
            <a:ext cx="2305050" cy="1844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8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Management Controller  ( CMC )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management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หลักของ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สามารถเข้าไป อุปกรณ์ต่างๆ 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เราจะทำการใส่ ตัวการ์ด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 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ล่ะ 2 การ์ดเพื่อไว้ใช้ทำการ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backup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à¸à¸¥à¸à¸²à¸£à¸à¹à¸à¸«à¸²à¸£à¸¹à¸à¸ à¸²à¸à¸ªà¸³à¸«à¸£à¸±à¸ CMC for m1000e">
            <a:extLst>
              <a:ext uri="{FF2B5EF4-FFF2-40B4-BE49-F238E27FC236}">
                <a16:creationId xmlns:a16="http://schemas.microsoft.com/office/drawing/2014/main" id="{A5764FDC-815C-4410-B429-E338D0364C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52" y="1772816"/>
            <a:ext cx="3300095" cy="220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7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SCv2020 FC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เป็นแบบ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Dual Controller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ติดตั้ง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HDD 300 GB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2.5” ความเร็ว 15,000 รอบต่อนาที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จำนวน 12 ลูก ติดตั้ง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Power supply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จำนวน 2 ตัว</a:t>
            </a:r>
          </a:p>
        </p:txBody>
      </p:sp>
      <p:pic>
        <p:nvPicPr>
          <p:cNvPr id="6" name="Picture 5" descr="à¸à¸¥à¸à¸²à¸£à¸à¹à¸à¸«à¸²à¸£à¸¹à¸à¸ à¸²à¸à¸ªà¸³à¸«à¸£à¸±à¸ SCv2020 FC">
            <a:extLst>
              <a:ext uri="{FF2B5EF4-FFF2-40B4-BE49-F238E27FC236}">
                <a16:creationId xmlns:a16="http://schemas.microsoft.com/office/drawing/2014/main" id="{039F1D9C-74DF-4C67-8AA7-48A542E590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276872"/>
            <a:ext cx="4457700" cy="1519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4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KVM DAV2108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เป็นอุปกรณ์ขนาด 1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U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ติดตั้งใน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Rack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รองรับการเชื่อมได้ 8 เครื่อง ด้วยพอต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RJ45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มีพอร์ต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keyboard (USB) / mouse (USB)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มีพอต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VGA 1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พอร์ต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479D1-2825-42FD-94F6-5B104338F8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2780928"/>
            <a:ext cx="3333750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CD61A-5AC0-43F2-B58E-23450D82891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1756990"/>
            <a:ext cx="34194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Switch Network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DGS-1510-28X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DGS-1510-52X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เป็นอุปกรณ์สำหรับกระจายสัญญาณเครือข่ายภายในระบบ แบ่งเป็นเครือข่าย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VLAN80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VLAN90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9" descr="à¸à¸¥à¸à¸²à¸£à¸à¹à¸à¸«à¸²à¸£à¸¹à¸à¸ à¸²à¸à¸ªà¸³à¸«à¸£à¸±à¸ DGS-1510-28X">
            <a:extLst>
              <a:ext uri="{FF2B5EF4-FFF2-40B4-BE49-F238E27FC236}">
                <a16:creationId xmlns:a16="http://schemas.microsoft.com/office/drawing/2014/main" id="{8458B4F3-157A-49A7-8495-851FAF9B49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275971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à¸à¸¥à¸à¸²à¸£à¸à¹à¸à¸«à¸²à¸£à¸¹à¸à¸ à¸²à¸à¸ªà¸³à¸«à¸£à¸±à¸ DGS-1510-52X">
            <a:extLst>
              <a:ext uri="{FF2B5EF4-FFF2-40B4-BE49-F238E27FC236}">
                <a16:creationId xmlns:a16="http://schemas.microsoft.com/office/drawing/2014/main" id="{3C46417E-B8BD-4D8B-AA4B-CC3CDB5C81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2726055" cy="153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Web Interface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11828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การเข้าหน้า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web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เข้าที่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IP Address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log-in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เข้าตัว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จะมาอยู่ที่หน้า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Overview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คือหน้าจอที่แสดงสถานะของส่วนประกอบต่างๆ ของตัว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ส่วนรายละเอียดแยกย่อยของแต่ละส่วนนั้น สามารถเข้าได้ที่เมนูด้านซ้ายของหน้า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web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หรือเลือกจากรูป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ในหน้า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web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ก็ได้ และสามารถเปลี่ยน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IP manage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ของส่วนต่างๆ ได้จากหน้า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 web interface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 descr="C:\Users\metro\Desktop\New folder\1.jpg">
            <a:extLst>
              <a:ext uri="{FF2B5EF4-FFF2-40B4-BE49-F238E27FC236}">
                <a16:creationId xmlns:a16="http://schemas.microsoft.com/office/drawing/2014/main" id="{12B47C89-2987-439C-8668-CBAFA049EE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5310"/>
            <a:ext cx="5943600" cy="3167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280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Addres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ตัวที่ 1 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172.16.90.26  ไอพีของตัวการ์ด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172.16.90.27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Switch module 1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172.16.90.28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Switch module 2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172.16.90.29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SAN Switch module 1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172.16.90.30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SAN Switch module 2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172.16.90.31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1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172.16.90.32  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2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172.16.90.33  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3</a:t>
            </a:r>
          </a:p>
        </p:txBody>
      </p:sp>
    </p:spTree>
    <p:extLst>
      <p:ext uri="{BB962C8B-B14F-4D97-AF65-F5344CB8AC3E}">
        <p14:creationId xmlns:p14="http://schemas.microsoft.com/office/powerpoint/2010/main" val="120100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Addres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ตัวที่ 2 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172.16.90.34  ไอพีของตัวการ์ด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CMC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172.16.90.35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Switch module 1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172.16.90.36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Switch module 2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172.16.90.37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SAN Switch module 1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172.16.90.38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SAN Switch module 2</a:t>
            </a:r>
          </a:p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172.16.90.39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1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172.16.90.40  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2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172.16.90.41  ไอพีของ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iDrac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การ์ดเบลดตัวที่ 3</a:t>
            </a:r>
          </a:p>
        </p:txBody>
      </p:sp>
    </p:spTree>
    <p:extLst>
      <p:ext uri="{BB962C8B-B14F-4D97-AF65-F5344CB8AC3E}">
        <p14:creationId xmlns:p14="http://schemas.microsoft.com/office/powerpoint/2010/main" val="141972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Virtual Machine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11828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Virtual Machine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คือระบบปฏิบัติการที่ทำให้สามารถใช้ซอฟต์แวร์ เพื่อจำลองการทำงานของคอมพิวเตอร์เครื่องอื่น เสมือนมีคอมพิวเตอร์ 2 เครื่อง หรือมากกว่านั้น ซ้อนกันอยู่ในคอมพิวเตอร์เพียงเครื่องเดียว โดยโปรแกรมที่ใช้งานมีชื่อว่า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VMware vSphere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ที่ทำการติดตั้งลงบนเครื่อง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ชนิดเบลดทั้งหมดของระบบ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74A16-0B85-4D38-ACF9-E0FD330B1D5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927" y="1412776"/>
            <a:ext cx="573214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010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Host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ต่างๆ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118283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ทำการติดตั้ง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vSphere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และกำหนด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ให้กับแต่ละ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Host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A2B2772-C747-4A3D-8B67-C294E228F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7513"/>
              </p:ext>
            </p:extLst>
          </p:nvPr>
        </p:nvGraphicFramePr>
        <p:xfrm>
          <a:off x="1709102" y="1916832"/>
          <a:ext cx="572579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2580">
                  <a:extLst>
                    <a:ext uri="{9D8B030D-6E8A-4147-A177-3AD203B41FA5}">
                      <a16:colId xmlns:a16="http://schemas.microsoft.com/office/drawing/2014/main" val="4283481833"/>
                    </a:ext>
                  </a:extLst>
                </a:gridCol>
                <a:gridCol w="2863215">
                  <a:extLst>
                    <a:ext uri="{9D8B030D-6E8A-4147-A177-3AD203B41FA5}">
                      <a16:colId xmlns:a16="http://schemas.microsoft.com/office/drawing/2014/main" val="18413095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 Name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IP Address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406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217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291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365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447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Host5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172.16.80.56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898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Host6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172.16.80.57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30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40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สถานีสนาม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E2277-0F19-4F9D-8A52-938084BB3E21}"/>
              </a:ext>
            </a:extLst>
          </p:cNvPr>
          <p:cNvSpPr txBox="1">
            <a:spLocks/>
          </p:cNvSpPr>
          <p:nvPr/>
        </p:nvSpPr>
        <p:spPr>
          <a:xfrm>
            <a:off x="457200" y="764704"/>
            <a:ext cx="8229600" cy="5326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โรงเรียนบ้านคลองนกกระทุง สงขลา</a:t>
            </a:r>
            <a:endParaRPr lang="en-GB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6A405-1D8E-4518-92EB-CAC8DEFD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0" y="1197744"/>
            <a:ext cx="6858760" cy="51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0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Host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ต่างๆ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118283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ทำการติดตั้ง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vSphere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และกำหนด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ให้กับแต่ละ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Host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A2B2772-C747-4A3D-8B67-C294E228F86B}"/>
              </a:ext>
            </a:extLst>
          </p:cNvPr>
          <p:cNvGraphicFramePr>
            <a:graphicFrameLocks noGrp="1"/>
          </p:cNvGraphicFramePr>
          <p:nvPr/>
        </p:nvGraphicFramePr>
        <p:xfrm>
          <a:off x="1709102" y="1916832"/>
          <a:ext cx="572579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2580">
                  <a:extLst>
                    <a:ext uri="{9D8B030D-6E8A-4147-A177-3AD203B41FA5}">
                      <a16:colId xmlns:a16="http://schemas.microsoft.com/office/drawing/2014/main" val="4283481833"/>
                    </a:ext>
                  </a:extLst>
                </a:gridCol>
                <a:gridCol w="2863215">
                  <a:extLst>
                    <a:ext uri="{9D8B030D-6E8A-4147-A177-3AD203B41FA5}">
                      <a16:colId xmlns:a16="http://schemas.microsoft.com/office/drawing/2014/main" val="18413095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 Name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IP Address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406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217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291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365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Host4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172.16.80.55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447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Host5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172.16.80.56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898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Host6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172.16.80.57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30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569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VMware vCenter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11828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บริษัทที่ปรึกษาได้ทำการติดตั้ง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VMware vCenter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เพื่อใช้ในการบริหารจัดการระบบ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Virtual Machine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ไว้แล้ว ซึ่งมีขั้นตอนการเข้าใช้งานดังนี้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ทำการเชื่อมต่อคอมพิวเตอร์เข้า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VLAN80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จากนั้นใช้โปรแกรม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Browser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เรียกไปยัง 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url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https://172.16.80.58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เพื่อเริ่มใช้งาน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VMware vCenter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7F464-57B4-429E-B21C-8F8790B1C44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5927" y="1412776"/>
            <a:ext cx="5732145" cy="35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4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VMware vCenter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5487615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หน้าในการจัดการ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Virtual Machine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เครื่องต่างๆ</a:t>
            </a:r>
            <a:endParaRPr lang="en-GB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DED50-AAFA-40C5-90C5-EAD279A3EE29}"/>
              </a:ext>
            </a:extLst>
          </p:cNvPr>
          <p:cNvPicPr/>
          <p:nvPr/>
        </p:nvPicPr>
        <p:blipFill>
          <a:blip r:embed="rId2" cstate="print">
            <a:lum bright="-23000" contrast="35000"/>
          </a:blip>
          <a:stretch>
            <a:fillRect/>
          </a:stretch>
        </p:blipFill>
        <p:spPr>
          <a:xfrm>
            <a:off x="1705927" y="1661160"/>
            <a:ext cx="5732145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8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ตาราง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Resource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VM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แต่ละเครื่อง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4CE857-00D3-4534-A07E-E5B5A419C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803298"/>
              </p:ext>
            </p:extLst>
          </p:nvPr>
        </p:nvGraphicFramePr>
        <p:xfrm>
          <a:off x="755576" y="1844825"/>
          <a:ext cx="7560838" cy="2808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1832">
                  <a:extLst>
                    <a:ext uri="{9D8B030D-6E8A-4147-A177-3AD203B41FA5}">
                      <a16:colId xmlns:a16="http://schemas.microsoft.com/office/drawing/2014/main" val="1452079931"/>
                    </a:ext>
                  </a:extLst>
                </a:gridCol>
                <a:gridCol w="1511832">
                  <a:extLst>
                    <a:ext uri="{9D8B030D-6E8A-4147-A177-3AD203B41FA5}">
                      <a16:colId xmlns:a16="http://schemas.microsoft.com/office/drawing/2014/main" val="1732951802"/>
                    </a:ext>
                  </a:extLst>
                </a:gridCol>
                <a:gridCol w="1511832">
                  <a:extLst>
                    <a:ext uri="{9D8B030D-6E8A-4147-A177-3AD203B41FA5}">
                      <a16:colId xmlns:a16="http://schemas.microsoft.com/office/drawing/2014/main" val="846430173"/>
                    </a:ext>
                  </a:extLst>
                </a:gridCol>
                <a:gridCol w="1512671">
                  <a:extLst>
                    <a:ext uri="{9D8B030D-6E8A-4147-A177-3AD203B41FA5}">
                      <a16:colId xmlns:a16="http://schemas.microsoft.com/office/drawing/2014/main" val="1353248365"/>
                    </a:ext>
                  </a:extLst>
                </a:gridCol>
                <a:gridCol w="1512671">
                  <a:extLst>
                    <a:ext uri="{9D8B030D-6E8A-4147-A177-3AD203B41FA5}">
                      <a16:colId xmlns:a16="http://schemas.microsoft.com/office/drawing/2014/main" val="105034007"/>
                    </a:ext>
                  </a:extLst>
                </a:gridCol>
              </a:tblGrid>
              <a:tr h="312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VM Name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CPU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Memory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Hard disk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IP Address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2340056"/>
                  </a:ext>
                </a:extLst>
              </a:tr>
              <a:tr h="624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V-DGR-WEB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172.16.80.61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9403165"/>
                  </a:ext>
                </a:extLst>
              </a:tr>
              <a:tr h="624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V-DGR-DB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172.16.80.62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0811822"/>
                  </a:ext>
                </a:extLst>
              </a:tr>
              <a:tr h="624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V-DGR-SCADA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172.16.80.63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2184224"/>
                  </a:ext>
                </a:extLst>
              </a:tr>
              <a:tr h="624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V-DGR-GIS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GB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172.16.80.64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65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53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B1DD876-A1CE-42F4-8579-8BE9818FF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10122"/>
              </p:ext>
            </p:extLst>
          </p:nvPr>
        </p:nvGraphicFramePr>
        <p:xfrm>
          <a:off x="733824" y="1124744"/>
          <a:ext cx="781697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Visio" r:id="rId3" imgW="7991431" imgH="5605354" progId="Visio.Drawing.15">
                  <p:embed/>
                </p:oleObj>
              </mc:Choice>
              <mc:Fallback>
                <p:oleObj name="Visio" r:id="rId3" imgW="7991431" imgH="560535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824" y="1124744"/>
                        <a:ext cx="7816970" cy="4608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2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22F60-644C-45A6-B1F2-20B1FA731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505" y="836712"/>
            <a:ext cx="4430990" cy="5904656"/>
          </a:xfrm>
          <a:prstGeom prst="rect">
            <a:avLst/>
          </a:prstGeom>
        </p:spPr>
      </p:pic>
      <p:sp>
        <p:nvSpPr>
          <p:cNvPr id="9" name="Star: 8 Points 8">
            <a:extLst>
              <a:ext uri="{FF2B5EF4-FFF2-40B4-BE49-F238E27FC236}">
                <a16:creationId xmlns:a16="http://schemas.microsoft.com/office/drawing/2014/main" id="{B7435FC7-0113-44FA-B78E-CD2A5D150D0F}"/>
              </a:ext>
            </a:extLst>
          </p:cNvPr>
          <p:cNvSpPr/>
          <p:nvPr/>
        </p:nvSpPr>
        <p:spPr>
          <a:xfrm>
            <a:off x="4644008" y="2708920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1</a:t>
            </a:r>
            <a:endParaRPr lang="en-GB" dirty="0"/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38BCED10-3A71-4B9D-BA97-7DA6DDE6E2E0}"/>
              </a:ext>
            </a:extLst>
          </p:cNvPr>
          <p:cNvSpPr/>
          <p:nvPr/>
        </p:nvSpPr>
        <p:spPr>
          <a:xfrm>
            <a:off x="4669739" y="4869160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1</a:t>
            </a:r>
            <a:endParaRPr lang="en-GB" dirty="0"/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496B7219-A24E-4E58-94C7-A4C79FBC3907}"/>
              </a:ext>
            </a:extLst>
          </p:cNvPr>
          <p:cNvSpPr/>
          <p:nvPr/>
        </p:nvSpPr>
        <p:spPr>
          <a:xfrm>
            <a:off x="3563888" y="2276872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GB" dirty="0"/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D5377BDE-B24D-43B9-87C4-377E29806CCD}"/>
              </a:ext>
            </a:extLst>
          </p:cNvPr>
          <p:cNvSpPr/>
          <p:nvPr/>
        </p:nvSpPr>
        <p:spPr>
          <a:xfrm>
            <a:off x="3591136" y="4525599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GB" dirty="0"/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79938090-061F-476D-A770-F4A796F3AD88}"/>
              </a:ext>
            </a:extLst>
          </p:cNvPr>
          <p:cNvSpPr/>
          <p:nvPr/>
        </p:nvSpPr>
        <p:spPr>
          <a:xfrm>
            <a:off x="4788024" y="1412776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98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FF7A0-847E-4120-BD62-37E3FEC68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87" y="764704"/>
            <a:ext cx="4485027" cy="5976664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5D1CBD76-41C2-4BF7-8FE7-0B4AAF5D8352}"/>
              </a:ext>
            </a:extLst>
          </p:cNvPr>
          <p:cNvSpPr/>
          <p:nvPr/>
        </p:nvSpPr>
        <p:spPr>
          <a:xfrm>
            <a:off x="5004048" y="3415763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4</a:t>
            </a:r>
            <a:endParaRPr lang="en-GB" dirty="0"/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8015681F-1186-454B-8033-51797B88E64F}"/>
              </a:ext>
            </a:extLst>
          </p:cNvPr>
          <p:cNvSpPr/>
          <p:nvPr/>
        </p:nvSpPr>
        <p:spPr>
          <a:xfrm>
            <a:off x="6598490" y="2962259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5</a:t>
            </a:r>
            <a:endParaRPr lang="en-GB" dirty="0"/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8D9C5AD1-524F-4C4E-AF88-74A7EE9F53F9}"/>
              </a:ext>
            </a:extLst>
          </p:cNvPr>
          <p:cNvSpPr/>
          <p:nvPr/>
        </p:nvSpPr>
        <p:spPr>
          <a:xfrm>
            <a:off x="6598490" y="2525689"/>
            <a:ext cx="432048" cy="4320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10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ตู้สำหรับติดตั้งเครื่องแม่ข่ายชนิดเบลด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แผงวงจรเครื่องคอมพิวเตอร์แม่ข่าย ชนิด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Blade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อุปกรณ์สำหรับจัดเก็บข้อมูลแบบภายนอก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External Storage)</a:t>
            </a: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อุปกรณ์สื่อสารสร้างเครือข่ายส่วนตัวเสมือน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อุปกรณ์กระจายสัญญาณ (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L2 Switch)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24 ช่อง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หมายเลข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อุปกรณ์กระจายสัญญาณ 48 ช่อง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099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M1000E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 descr="C:\Users\metro\Desktop\bbb.png">
            <a:extLst>
              <a:ext uri="{FF2B5EF4-FFF2-40B4-BE49-F238E27FC236}">
                <a16:creationId xmlns:a16="http://schemas.microsoft.com/office/drawing/2014/main" id="{199E3B0E-BCB1-4479-BDD5-3F66D6846A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0" y="1556792"/>
            <a:ext cx="2588260" cy="27997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Dell m1000E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Blade Server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ที่มี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enclosure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10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U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จำนวน 2 ตัว สามารถรองรับตัวเบลดต่อ 1 ตัว แบบ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haft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ได้สูงสุดถึง 16 ตัว และแบบ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full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ได้ 8 ตัว และมีพัดลมระบายความร้อน 9 ตัว มี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power supply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จำนวน 6 ตัว ในงานนี้เราจะใช้ตัวการ์ดเบลด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ละ 3 ตัว รวมทั้ง 2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จะเป็น 6 ตัว และจะมีการจัดการระบบด้วย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software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ที่เป็น 3</a:t>
            </a:r>
            <a:r>
              <a:rPr lang="en-GB" sz="2400" dirty="0" err="1">
                <a:latin typeface="TH SarabunPSK" pitchFamily="34" charset="-34"/>
                <a:cs typeface="TH SarabunPSK" pitchFamily="34" charset="-34"/>
              </a:rPr>
              <a:t>rd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 party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ที่มีชื่อว่า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VMware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ส่วนการสื่อสารได้ทำการสื่อสารผ่านสายสัญญาณไฟเบอร์ออฟติกหลังจากที่ทำความรู้จักกับตัว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แล้ว ก็มาดูในส่วนของอุปกรณ์ที่ใส่เข้าไปในตัว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25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PowerEdge M630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CPU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จะเป็น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intel Xeon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รุ่น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E5-2640 v4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ทำงานด้วยสัญญาณนาฬิกา 2.4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GHz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มีหน่วยความจำ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Cache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25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MB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หน่วยความจำ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RAM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32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MB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และมี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hard disk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ขนาด 300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GB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ความเร็ว 10,000 รอบต่อนาที  ตัวการ์ดเบลดนี้จะติดตั้ง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ล่ะ 3 การ์ดรวมทั้งหมดจะเป็น 6 การ์ด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 descr="PowerEdge M630 Blade Server">
            <a:extLst>
              <a:ext uri="{FF2B5EF4-FFF2-40B4-BE49-F238E27FC236}">
                <a16:creationId xmlns:a16="http://schemas.microsoft.com/office/drawing/2014/main" id="{C9DF6977-1D0B-4627-9273-D01B34C291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2" y="1700808"/>
            <a:ext cx="2352675" cy="2310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49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อุปกรณ์ประมวลผลหลัก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57B13-0728-490F-9AF9-3CA256BBB431}"/>
              </a:ext>
            </a:extLst>
          </p:cNvPr>
          <p:cNvSpPr/>
          <p:nvPr/>
        </p:nvSpPr>
        <p:spPr>
          <a:xfrm>
            <a:off x="215516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Power Supply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19918-7062-4EA0-85BA-F0221D815FA1}"/>
              </a:ext>
            </a:extLst>
          </p:cNvPr>
          <p:cNvSpPr/>
          <p:nvPr/>
        </p:nvSpPr>
        <p:spPr>
          <a:xfrm>
            <a:off x="215516" y="459802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อุปกรณ์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Power supply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ที่สำหรับใช้กับตัว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m1000e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จะใช้เป็นขนาด 2700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W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chassis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ละ 6 ตัวเพื่อไว้ในการ </a:t>
            </a:r>
            <a:r>
              <a:rPr lang="en-GB" sz="2400" dirty="0">
                <a:latin typeface="TH SarabunPSK" pitchFamily="34" charset="-34"/>
                <a:cs typeface="TH SarabunPSK" pitchFamily="34" charset="-34"/>
              </a:rPr>
              <a:t>backup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และเพื่อให้การการมีเสถียรภาพในการใช้งานของระบบ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à¸à¸¥à¸à¸²à¸£à¸à¹à¸à¸«à¸²à¸£à¸¹à¸à¸ à¸²à¸à¸ªà¸³à¸«à¸£à¸±à¸ Power Supply for m1000e">
            <a:extLst>
              <a:ext uri="{FF2B5EF4-FFF2-40B4-BE49-F238E27FC236}">
                <a16:creationId xmlns:a16="http://schemas.microsoft.com/office/drawing/2014/main" id="{78EC6B9B-9E90-45F8-AF0C-1897941267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72816"/>
            <a:ext cx="2857500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63008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ไหลเวียน">
  <a:themeElements>
    <a:clrScheme name="เทคนิค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1022</Words>
  <Application>Microsoft Office PowerPoint</Application>
  <PresentationFormat>On-screen Show (4:3)</PresentationFormat>
  <Paragraphs>142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Angsana New</vt:lpstr>
      <vt:lpstr>Arial</vt:lpstr>
      <vt:lpstr>Browallia New</vt:lpstr>
      <vt:lpstr>Calibri</vt:lpstr>
      <vt:lpstr>Constantia</vt:lpstr>
      <vt:lpstr>Cordia New</vt:lpstr>
      <vt:lpstr>TH Sarabun New</vt:lpstr>
      <vt:lpstr>TH SarabunPSK</vt:lpstr>
      <vt:lpstr>Times New Roman</vt:lpstr>
      <vt:lpstr>Wingdings 2</vt:lpstr>
      <vt:lpstr>Office Theme</vt:lpstr>
      <vt:lpstr>ไหลเวียน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Akkhara</cp:lastModifiedBy>
  <cp:revision>107</cp:revision>
  <dcterms:created xsi:type="dcterms:W3CDTF">2018-05-31T04:38:22Z</dcterms:created>
  <dcterms:modified xsi:type="dcterms:W3CDTF">2018-07-24T13:25:58Z</dcterms:modified>
</cp:coreProperties>
</file>